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2" r:id="rId17"/>
    <p:sldId id="271" r:id="rId1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5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16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4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82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80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27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51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EE5B8-26FA-40D6-9F14-5DB03031BDD7}" type="datetimeFigureOut">
              <a:rPr lang="en-US" smtClean="0"/>
              <a:t>11/15/2023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5119F-44E1-4BC9-BBEA-8E73DC79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03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64014"/>
          </a:xfrm>
        </p:spPr>
        <p:txBody>
          <a:bodyPr>
            <a:normAutofit/>
          </a:bodyPr>
          <a:lstStyle/>
          <a:p>
            <a:pPr algn="r"/>
            <a:r>
              <a:rPr lang="en-US" sz="2400" b="1" dirty="0" smtClean="0">
                <a:latin typeface="+mn-lt"/>
              </a:rPr>
              <a:t>University of </a:t>
            </a:r>
            <a:r>
              <a:rPr lang="en-US" sz="2400" b="1" dirty="0" err="1" smtClean="0">
                <a:latin typeface="+mn-lt"/>
              </a:rPr>
              <a:t>Basrah</a:t>
            </a:r>
            <a:r>
              <a:rPr lang="en-US" sz="2400" b="1" dirty="0" smtClean="0">
                <a:latin typeface="+mn-lt"/>
              </a:rPr>
              <a:t>	</a:t>
            </a:r>
            <a:br>
              <a:rPr lang="en-US" sz="2400" b="1" dirty="0" smtClean="0">
                <a:latin typeface="+mn-lt"/>
              </a:rPr>
            </a:br>
            <a:r>
              <a:rPr lang="en-US" sz="2400" b="1" dirty="0" smtClean="0">
                <a:latin typeface="+mn-lt"/>
              </a:rPr>
              <a:t>College of Nursing</a:t>
            </a:r>
            <a:endParaRPr lang="en-US" sz="2400" b="1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052293"/>
            <a:ext cx="9144000" cy="2884868"/>
          </a:xfrm>
        </p:spPr>
        <p:txBody>
          <a:bodyPr/>
          <a:lstStyle/>
          <a:p>
            <a:r>
              <a:rPr lang="en-US" sz="2800" b="1" dirty="0" smtClean="0"/>
              <a:t>Management &amp;Leadership in Nursing</a:t>
            </a:r>
          </a:p>
          <a:p>
            <a:r>
              <a:rPr lang="en-US" b="1" dirty="0" smtClean="0"/>
              <a:t>Nursing Services Administration</a:t>
            </a:r>
          </a:p>
          <a:p>
            <a:pPr algn="l"/>
            <a:r>
              <a:rPr lang="en-US" b="1" dirty="0" smtClean="0"/>
              <a:t>Lecture six</a:t>
            </a:r>
          </a:p>
          <a:p>
            <a:pPr algn="l"/>
            <a:r>
              <a:rPr lang="en-US" b="1" dirty="0" smtClean="0"/>
              <a:t>Prepared by assist lect. Noor </a:t>
            </a:r>
            <a:r>
              <a:rPr lang="en-US" b="1" dirty="0" err="1" smtClean="0"/>
              <a:t>salah</a:t>
            </a:r>
            <a:r>
              <a:rPr lang="en-US" b="1" dirty="0" smtClean="0"/>
              <a:t> </a:t>
            </a:r>
            <a:r>
              <a:rPr lang="en-US" b="1" dirty="0" err="1" smtClean="0"/>
              <a:t>shreef</a:t>
            </a:r>
            <a:endParaRPr lang="en-US" b="1" dirty="0" smtClean="0"/>
          </a:p>
          <a:p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635" y="1122363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384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540913"/>
            <a:ext cx="10515600" cy="5636050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Purposes of evaluation</a:t>
            </a:r>
          </a:p>
          <a:p>
            <a:pPr marL="0" indent="0" algn="l">
              <a:buNone/>
            </a:pPr>
            <a:r>
              <a:rPr lang="en-US" dirty="0" smtClean="0"/>
              <a:t>The purposes of service evaluation are to:</a:t>
            </a:r>
          </a:p>
          <a:p>
            <a:pPr marL="0" indent="0" algn="l">
              <a:buNone/>
            </a:pPr>
            <a:r>
              <a:rPr lang="en-US" dirty="0" smtClean="0"/>
              <a:t>1. Support and assist the physicians in medical care and carry out the </a:t>
            </a:r>
          </a:p>
          <a:p>
            <a:pPr marL="0" indent="0" algn="l">
              <a:buNone/>
            </a:pPr>
            <a:r>
              <a:rPr lang="en-US" dirty="0" smtClean="0"/>
              <a:t>procedures prescribed by them.</a:t>
            </a:r>
          </a:p>
          <a:p>
            <a:pPr marL="0" indent="0" algn="l">
              <a:buNone/>
            </a:pPr>
            <a:r>
              <a:rPr lang="en-US" dirty="0" smtClean="0"/>
              <a:t>2. Establish and implement the philosophy, standards, policies, rules </a:t>
            </a:r>
          </a:p>
          <a:p>
            <a:pPr marL="0" indent="0" algn="l">
              <a:buNone/>
            </a:pPr>
            <a:r>
              <a:rPr lang="en-US" dirty="0" smtClean="0"/>
              <a:t>and procedures for the nursing service. </a:t>
            </a:r>
          </a:p>
          <a:p>
            <a:pPr marL="0" indent="0" algn="l">
              <a:buNone/>
            </a:pPr>
            <a:r>
              <a:rPr lang="en-US" dirty="0" smtClean="0"/>
              <a:t> 3. Estimate the need for facilities, equipment and supplies.</a:t>
            </a:r>
          </a:p>
          <a:p>
            <a:pPr marL="0" indent="0" algn="l">
              <a:buNone/>
            </a:pPr>
            <a:r>
              <a:rPr lang="en-US" dirty="0" smtClean="0"/>
              <a:t>4. Develop and maintain a system of recording patient care.</a:t>
            </a:r>
          </a:p>
          <a:p>
            <a:pPr marL="0" indent="0" algn="l">
              <a:buNone/>
            </a:pPr>
            <a:r>
              <a:rPr lang="en-US" dirty="0" smtClean="0"/>
              <a:t>5. Organize and supervise the functioning of wards.</a:t>
            </a:r>
          </a:p>
          <a:p>
            <a:pPr marL="0" indent="0" algn="l">
              <a:buNone/>
            </a:pPr>
            <a:r>
              <a:rPr lang="en-US" dirty="0"/>
              <a:t>6</a:t>
            </a:r>
            <a:r>
              <a:rPr lang="en-US" dirty="0" smtClean="0"/>
              <a:t>. Ensure healthy work environment.</a:t>
            </a:r>
          </a:p>
          <a:p>
            <a:pPr marL="0" indent="0" algn="l">
              <a:buNone/>
            </a:pPr>
            <a:r>
              <a:rPr lang="en-US" dirty="0" smtClean="0"/>
              <a:t>7. Train student nurses.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904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Types of Evaluation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1. Formative evaluation</a:t>
            </a:r>
          </a:p>
          <a:p>
            <a:pPr marL="0" indent="0" algn="l">
              <a:buNone/>
            </a:pPr>
            <a:r>
              <a:rPr lang="en-US" dirty="0" smtClean="0"/>
              <a:t>A formative evaluation (sometimes referred to as internal) is a </a:t>
            </a:r>
          </a:p>
          <a:p>
            <a:pPr marL="0" indent="0" algn="l">
              <a:buNone/>
            </a:pPr>
            <a:r>
              <a:rPr lang="en-US" dirty="0" smtClean="0"/>
              <a:t>method for judging the worth of a service program while the program </a:t>
            </a:r>
          </a:p>
          <a:p>
            <a:pPr marL="0" indent="0" algn="l">
              <a:buNone/>
            </a:pPr>
            <a:r>
              <a:rPr lang="en-US" dirty="0" smtClean="0"/>
              <a:t>activities are forming (in progress).This part of the evaluation focuses on the process.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 Summative evaluation</a:t>
            </a:r>
          </a:p>
          <a:p>
            <a:pPr marL="0" indent="0" algn="l">
              <a:buNone/>
            </a:pPr>
            <a:r>
              <a:rPr lang="en-US" dirty="0" smtClean="0"/>
              <a:t>A summative evaluation (sometimes referred to as external) is a </a:t>
            </a:r>
          </a:p>
          <a:p>
            <a:pPr marL="0" indent="0" algn="l">
              <a:buNone/>
            </a:pPr>
            <a:r>
              <a:rPr lang="en-US" dirty="0" smtClean="0"/>
              <a:t>method of judging the worth of a program at the end of the program </a:t>
            </a:r>
          </a:p>
          <a:p>
            <a:pPr marL="0" indent="0" algn="l">
              <a:buNone/>
            </a:pPr>
            <a:r>
              <a:rPr lang="en-US" dirty="0" smtClean="0"/>
              <a:t>activities (summation).The focus is on the outcome.</a:t>
            </a:r>
          </a:p>
          <a:p>
            <a:pPr marL="0" indent="0" algn="l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81627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3. Nursing audit Performance evaluation</a:t>
            </a:r>
            <a:r>
              <a:rPr lang="en-US" dirty="0" smtClean="0"/>
              <a:t>, include</a:t>
            </a:r>
          </a:p>
          <a:p>
            <a:pPr marL="0" indent="0" algn="l">
              <a:buNone/>
            </a:pPr>
            <a:r>
              <a:rPr lang="en-US" dirty="0" smtClean="0"/>
              <a:t>a. Critical incident method .</a:t>
            </a:r>
          </a:p>
          <a:p>
            <a:pPr marL="0" indent="0" algn="l">
              <a:buNone/>
            </a:pPr>
            <a:r>
              <a:rPr lang="en-US" dirty="0" smtClean="0"/>
              <a:t>b. Weighted checklist method.</a:t>
            </a:r>
          </a:p>
          <a:p>
            <a:pPr marL="0" indent="0" algn="l">
              <a:buNone/>
            </a:pPr>
            <a:r>
              <a:rPr lang="en-US" dirty="0" smtClean="0"/>
              <a:t>c. Paired comparison analysis .</a:t>
            </a:r>
          </a:p>
          <a:p>
            <a:pPr marL="0" indent="0" algn="l">
              <a:buNone/>
            </a:pPr>
            <a:r>
              <a:rPr lang="en-US" dirty="0" smtClean="0"/>
              <a:t>d. Graphic rating scales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64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Job Evaluation</a:t>
            </a:r>
          </a:p>
          <a:p>
            <a:pPr marL="0" indent="0" algn="l">
              <a:buNone/>
            </a:pPr>
            <a:r>
              <a:rPr lang="en-US" dirty="0" smtClean="0"/>
              <a:t>Job evaluation is a method for comparing different jobs to provide a </a:t>
            </a:r>
          </a:p>
          <a:p>
            <a:pPr marL="0" indent="0" algn="l">
              <a:buNone/>
            </a:pPr>
            <a:r>
              <a:rPr lang="en-US" dirty="0" smtClean="0"/>
              <a:t>basis for a grading and pay structure.</a:t>
            </a:r>
          </a:p>
          <a:p>
            <a:pPr marL="0" indent="0" algn="l">
              <a:buNone/>
            </a:pPr>
            <a:r>
              <a:rPr lang="en-US" dirty="0" smtClean="0"/>
              <a:t>Its aim is to evaluate the job, not the jobholder, and to provide a </a:t>
            </a:r>
          </a:p>
          <a:p>
            <a:pPr marL="0" indent="0" algn="l">
              <a:buNone/>
            </a:pPr>
            <a:r>
              <a:rPr lang="en-US" dirty="0" smtClean="0"/>
              <a:t>relatively objective means of assessing the demands of a job. 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912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b="1" dirty="0" smtClean="0"/>
              <a:t>Job analysis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Definition </a:t>
            </a:r>
            <a:r>
              <a:rPr lang="en-US" dirty="0" smtClean="0"/>
              <a:t> It‘s an objective and structured process to gather information to </a:t>
            </a:r>
          </a:p>
          <a:p>
            <a:pPr marL="0" indent="0" algn="l">
              <a:buNone/>
            </a:pPr>
            <a:r>
              <a:rPr lang="en-US" dirty="0" smtClean="0"/>
              <a:t>understand exactly what is required for a person to be successful in the role.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b="1" dirty="0" smtClean="0"/>
              <a:t>The aim </a:t>
            </a:r>
            <a:r>
              <a:rPr lang="en-US" dirty="0" smtClean="0"/>
              <a:t>of a job analysis therefore is to define and outline the </a:t>
            </a:r>
          </a:p>
          <a:p>
            <a:pPr marL="0" indent="0" algn="l">
              <a:buNone/>
            </a:pPr>
            <a:r>
              <a:rPr lang="en-US" dirty="0" smtClean="0"/>
              <a:t>common duties, or tasks, performed on the job, as well as descriptions of </a:t>
            </a:r>
          </a:p>
          <a:p>
            <a:pPr marL="0" indent="0" algn="l">
              <a:buNone/>
            </a:pPr>
            <a:r>
              <a:rPr lang="en-US" dirty="0" smtClean="0"/>
              <a:t>the skills, personality, experience, career aims, behaviors and team fit </a:t>
            </a:r>
          </a:p>
          <a:p>
            <a:pPr marL="0" indent="0" algn="l">
              <a:buNone/>
            </a:pPr>
            <a:r>
              <a:rPr lang="en-US" dirty="0" smtClean="0"/>
              <a:t>required to perform the role, which in turn becomes a documented position </a:t>
            </a:r>
          </a:p>
          <a:p>
            <a:pPr marL="0" indent="0" algn="l">
              <a:buNone/>
            </a:pPr>
            <a:r>
              <a:rPr lang="en-US" dirty="0" smtClean="0"/>
              <a:t>description.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502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Job description</a:t>
            </a:r>
          </a:p>
          <a:p>
            <a:pPr marL="0" indent="0" algn="l">
              <a:buNone/>
            </a:pPr>
            <a:r>
              <a:rPr lang="en-US" dirty="0" smtClean="0"/>
              <a:t>Evaluation of the job description should be done in accordance to the duties and responsibilities of the nursing staff as mentioned in job description sheet.</a:t>
            </a:r>
          </a:p>
          <a:p>
            <a:pPr marL="0" indent="0" algn="l">
              <a:buNone/>
            </a:pPr>
            <a:r>
              <a:rPr lang="en-US" dirty="0" smtClean="0"/>
              <a:t>Job description evaluation should be done daily weekly, and yearly to </a:t>
            </a:r>
          </a:p>
          <a:p>
            <a:pPr marL="0" indent="0" algn="l">
              <a:buNone/>
            </a:pPr>
            <a:r>
              <a:rPr lang="en-US" dirty="0" smtClean="0"/>
              <a:t>assess the staff progress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914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latin typeface="+mn-lt"/>
              </a:rPr>
              <a:t>REFERENCES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dirty="0"/>
              <a:t>Furlong, Monica </a:t>
            </a:r>
            <a:r>
              <a:rPr lang="en-US" dirty="0" err="1"/>
              <a:t>Winefryck</a:t>
            </a:r>
            <a:r>
              <a:rPr lang="en-US" dirty="0"/>
              <a:t>. Going Under: Preparing Yourself for Anesthesia: </a:t>
            </a:r>
          </a:p>
          <a:p>
            <a:pPr marL="0" indent="0" algn="l">
              <a:buNone/>
            </a:pPr>
            <a:r>
              <a:rPr lang="en-US" dirty="0"/>
              <a:t>Your Guide to Pain Control and Healing Techniques Before, During and After </a:t>
            </a:r>
          </a:p>
          <a:p>
            <a:pPr marL="0" indent="0" algn="l">
              <a:buNone/>
            </a:pPr>
            <a:r>
              <a:rPr lang="en-US" dirty="0"/>
              <a:t>Surgery. Autonomy Publishing Company, November 1993.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 smtClean="0"/>
              <a:t>Goldman</a:t>
            </a:r>
            <a:r>
              <a:rPr lang="en-US" dirty="0"/>
              <a:t>, Maxine A. Pocket Guide to the Operating Room 2nd Edition. F.A. </a:t>
            </a:r>
          </a:p>
          <a:p>
            <a:pPr marL="0" indent="0" algn="l">
              <a:buNone/>
            </a:pPr>
            <a:r>
              <a:rPr lang="en-US" dirty="0"/>
              <a:t>Davis Col, January 1996.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 smtClean="0"/>
              <a:t> </a:t>
            </a:r>
            <a:r>
              <a:rPr lang="en-US" dirty="0" err="1" smtClean="0"/>
              <a:t>Basavanthappa</a:t>
            </a:r>
            <a:r>
              <a:rPr lang="en-US" dirty="0" smtClean="0"/>
              <a:t> </a:t>
            </a:r>
            <a:r>
              <a:rPr lang="en-US" dirty="0"/>
              <a:t>B T. Nursing administration. </a:t>
            </a:r>
            <a:r>
              <a:rPr lang="en-US" dirty="0" err="1"/>
              <a:t>Istedn</a:t>
            </a:r>
            <a:r>
              <a:rPr lang="en-US" dirty="0"/>
              <a:t>. New </a:t>
            </a:r>
            <a:r>
              <a:rPr lang="en-US" dirty="0" err="1"/>
              <a:t>Delhi:Jaypee</a:t>
            </a:r>
            <a:r>
              <a:rPr lang="en-US" dirty="0"/>
              <a:t> </a:t>
            </a:r>
          </a:p>
          <a:p>
            <a:pPr marL="0" indent="0" algn="l">
              <a:buNone/>
            </a:pPr>
            <a:r>
              <a:rPr lang="en-US" dirty="0"/>
              <a:t>brothers medical publishers (p) ltd; 2000.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148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442434"/>
            <a:ext cx="9028090" cy="4790941"/>
          </a:xfrm>
        </p:spPr>
      </p:pic>
    </p:spTree>
    <p:extLst>
      <p:ext uri="{BB962C8B-B14F-4D97-AF65-F5344CB8AC3E}">
        <p14:creationId xmlns:p14="http://schemas.microsoft.com/office/powerpoint/2010/main" val="3557471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Nursing Service</a:t>
            </a:r>
          </a:p>
          <a:p>
            <a:pPr marL="0" indent="0" algn="l">
              <a:buNone/>
            </a:pPr>
            <a:r>
              <a:rPr lang="en-US" b="1" dirty="0" smtClean="0"/>
              <a:t>WHO definition of nursing services </a:t>
            </a:r>
            <a:r>
              <a:rPr lang="en-US" dirty="0" smtClean="0"/>
              <a:t>as“ the part of the total health organization which aims to satisfy major objective of the nursing services is to provide prevention of disease and promotion of health."</a:t>
            </a:r>
          </a:p>
          <a:p>
            <a:pPr marL="0" indent="0" algn="l">
              <a:buNone/>
            </a:pPr>
            <a:endParaRPr lang="en-US" dirty="0" smtClean="0"/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Nursing service is the part of the total health organization which aims at satisfying the nursing needs of the patients/community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50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dirty="0" smtClean="0"/>
              <a:t>Philosophy of Nursing Services Administration</a:t>
            </a:r>
          </a:p>
          <a:p>
            <a:pPr marL="0" indent="0" algn="l">
              <a:buNone/>
            </a:pPr>
            <a:r>
              <a:rPr lang="en-US" dirty="0" smtClean="0"/>
              <a:t>The basic tools of management are </a:t>
            </a:r>
            <a:r>
              <a:rPr lang="en-US" b="1" dirty="0" smtClean="0"/>
              <a:t>mission statement</a:t>
            </a:r>
            <a:r>
              <a:rPr lang="en-US" dirty="0" smtClean="0"/>
              <a:t>, </a:t>
            </a:r>
            <a:r>
              <a:rPr lang="en-US" b="1" dirty="0" smtClean="0"/>
              <a:t>philosophy</a:t>
            </a:r>
            <a:r>
              <a:rPr lang="en-US" dirty="0" smtClean="0"/>
              <a:t>, </a:t>
            </a:r>
          </a:p>
          <a:p>
            <a:pPr marL="0" indent="0" algn="l">
              <a:buNone/>
            </a:pPr>
            <a:r>
              <a:rPr lang="en-US" b="1" dirty="0" smtClean="0"/>
              <a:t>objectives</a:t>
            </a:r>
            <a:r>
              <a:rPr lang="en-US" dirty="0" smtClean="0"/>
              <a:t>, </a:t>
            </a:r>
            <a:r>
              <a:rPr lang="en-US" b="1" dirty="0" smtClean="0"/>
              <a:t>policies</a:t>
            </a:r>
            <a:r>
              <a:rPr lang="en-US" dirty="0" smtClean="0"/>
              <a:t> and </a:t>
            </a:r>
            <a:r>
              <a:rPr lang="en-US" b="1" dirty="0" smtClean="0"/>
              <a:t>procedures and standards</a:t>
            </a:r>
            <a:r>
              <a:rPr lang="en-US" dirty="0" smtClean="0"/>
              <a:t>. These are the</a:t>
            </a:r>
          </a:p>
          <a:p>
            <a:pPr marL="0" indent="0" algn="l">
              <a:buNone/>
            </a:pPr>
            <a:r>
              <a:rPr lang="en-US" dirty="0" smtClean="0"/>
              <a:t>blue prints for effective management.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7030A0"/>
                </a:solidFill>
              </a:rPr>
              <a:t>Mission statement or purpose</a:t>
            </a:r>
          </a:p>
          <a:p>
            <a:pPr marL="0" indent="0" algn="l">
              <a:buNone/>
            </a:pPr>
            <a:r>
              <a:rPr lang="en-US" dirty="0" smtClean="0"/>
              <a:t>Is a brief statement of purpose of an organization and its future aim </a:t>
            </a:r>
          </a:p>
          <a:p>
            <a:pPr marL="0" indent="0" algn="l">
              <a:buNone/>
            </a:pPr>
            <a:r>
              <a:rPr lang="en-US" dirty="0" smtClean="0"/>
              <a:t>or function. This describes what it will be, and what it should be.</a:t>
            </a:r>
          </a:p>
          <a:p>
            <a:pPr marL="0" indent="0" algn="l">
              <a:buNone/>
            </a:pPr>
            <a:r>
              <a:rPr lang="en-US" dirty="0" smtClean="0"/>
              <a:t>This influences the development of an organization's philosophy, </a:t>
            </a:r>
          </a:p>
          <a:p>
            <a:pPr marL="0" indent="0" algn="l">
              <a:buNone/>
            </a:pPr>
            <a:r>
              <a:rPr lang="en-US" dirty="0" smtClean="0"/>
              <a:t>objectives, policies, procedures and standards.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654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7030A0"/>
                </a:solidFill>
              </a:rPr>
              <a:t>Philosophy</a:t>
            </a:r>
          </a:p>
          <a:p>
            <a:pPr marL="0" indent="0" algn="l">
              <a:buNone/>
            </a:pPr>
            <a:r>
              <a:rPr lang="en-US" dirty="0" smtClean="0"/>
              <a:t>the nursing service philosophy should address fundamental belief about nursing, nursing care, quality, quantity, scope of nursing service and how nursing will specifically meet the organizational goals.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7030A0"/>
                </a:solidFill>
              </a:rPr>
              <a:t>Policies</a:t>
            </a:r>
          </a:p>
          <a:p>
            <a:pPr marL="0" indent="0" algn="l">
              <a:buNone/>
            </a:pPr>
            <a:r>
              <a:rPr lang="en-US" dirty="0" smtClean="0"/>
              <a:t>Policies are instructions that direct organizations in their decision- making . </a:t>
            </a:r>
          </a:p>
          <a:p>
            <a:pPr marL="0" indent="0" algn="l">
              <a:buNone/>
            </a:pPr>
            <a:r>
              <a:rPr lang="en-US" dirty="0" smtClean="0"/>
              <a:t>Policies apply to patients, employees, and environment and inter </a:t>
            </a:r>
          </a:p>
          <a:p>
            <a:pPr marL="0" indent="0" algn="l">
              <a:buNone/>
            </a:pPr>
            <a:r>
              <a:rPr lang="en-US" dirty="0" smtClean="0"/>
              <a:t>departmental relationships or disciplines.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3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206062"/>
            <a:ext cx="10515600" cy="597090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7030A0"/>
                </a:solidFill>
              </a:rPr>
              <a:t>Procedures</a:t>
            </a:r>
          </a:p>
          <a:p>
            <a:pPr marL="0" indent="0" algn="l">
              <a:buNone/>
            </a:pPr>
            <a:r>
              <a:rPr lang="en-US" dirty="0" smtClean="0"/>
              <a:t>Procedures are plans that are reduced to a sequence of steps of </a:t>
            </a:r>
          </a:p>
          <a:p>
            <a:pPr marL="0" indent="0" algn="l">
              <a:buNone/>
            </a:pPr>
            <a:r>
              <a:rPr lang="en-US" dirty="0" smtClean="0"/>
              <a:t>required action.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Procedures identify the steps needed to implement a policy.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They establish acceptable ways of accomplishing a specific </a:t>
            </a:r>
          </a:p>
          <a:p>
            <a:pPr marL="0" indent="0" algn="l">
              <a:buNone/>
            </a:pPr>
            <a:r>
              <a:rPr lang="en-US" dirty="0" smtClean="0"/>
              <a:t>task by outlining a set of activities in sequence with rationale. </a:t>
            </a:r>
          </a:p>
          <a:p>
            <a:pPr marL="0" indent="0" algn="l">
              <a:buNone/>
            </a:pPr>
            <a:r>
              <a:rPr lang="en-US" b="1" dirty="0" smtClean="0">
                <a:solidFill>
                  <a:srgbClr val="7030A0"/>
                </a:solidFill>
              </a:rPr>
              <a:t>Standards</a:t>
            </a:r>
          </a:p>
          <a:p>
            <a:pPr marL="0" indent="0" algn="l">
              <a:buNone/>
            </a:pPr>
            <a:r>
              <a:rPr lang="en-US" dirty="0" smtClean="0"/>
              <a:t>Standard is defined as desired quantity, quality / or level of </a:t>
            </a:r>
          </a:p>
          <a:p>
            <a:pPr marL="0" indent="0" algn="l">
              <a:buNone/>
            </a:pPr>
            <a:r>
              <a:rPr lang="en-US" dirty="0" smtClean="0"/>
              <a:t>performance with reference to a criterion against which performance </a:t>
            </a:r>
          </a:p>
          <a:p>
            <a:pPr marL="0" indent="0" algn="l">
              <a:buNone/>
            </a:pPr>
            <a:r>
              <a:rPr lang="en-US" dirty="0" smtClean="0"/>
              <a:t>is to be measured.</a:t>
            </a:r>
          </a:p>
          <a:p>
            <a:pPr marL="0" indent="0" algn="l">
              <a:buNone/>
            </a:pPr>
            <a:r>
              <a:rPr lang="en-US" dirty="0" smtClean="0"/>
              <a:t>E.g.: Every patient will have a written care plan.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49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883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Purposes of Nursing Services in Hospital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endParaRPr lang="en-US" sz="2800" dirty="0">
              <a:latin typeface="+mn-lt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4708771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dirty="0" smtClean="0"/>
              <a:t>1. Hospital services make up the core of a hospital's offerings.</a:t>
            </a:r>
          </a:p>
          <a:p>
            <a:pPr marL="0" indent="0" algn="l">
              <a:buNone/>
            </a:pPr>
            <a:r>
              <a:rPr lang="en-US" dirty="0" smtClean="0"/>
              <a:t>2. They are often shaped by the needs or wishes of its major users to </a:t>
            </a:r>
          </a:p>
          <a:p>
            <a:pPr marL="0" indent="0" algn="l">
              <a:buNone/>
            </a:pPr>
            <a:r>
              <a:rPr lang="en-US" dirty="0" smtClean="0"/>
              <a:t>make the hospital a one-stop or core institution of its local community or </a:t>
            </a:r>
          </a:p>
          <a:p>
            <a:pPr marL="0" indent="0" algn="l">
              <a:buNone/>
            </a:pPr>
            <a:r>
              <a:rPr lang="en-US" dirty="0" smtClean="0"/>
              <a:t>medical network.</a:t>
            </a:r>
          </a:p>
          <a:p>
            <a:pPr marL="0" indent="0" algn="l">
              <a:buNone/>
            </a:pPr>
            <a:r>
              <a:rPr lang="en-US" dirty="0" smtClean="0"/>
              <a:t>3. Hospital services cover a range of medical offerings from basic </a:t>
            </a:r>
          </a:p>
          <a:p>
            <a:pPr marL="0" indent="0" algn="l">
              <a:buNone/>
            </a:pPr>
            <a:r>
              <a:rPr lang="en-US" dirty="0" smtClean="0"/>
              <a:t>health care necessities or training and research for major medical and </a:t>
            </a:r>
          </a:p>
          <a:p>
            <a:pPr marL="0" indent="0" algn="l">
              <a:buNone/>
            </a:pPr>
            <a:r>
              <a:rPr lang="en-US" dirty="0" smtClean="0"/>
              <a:t>nursing schools.</a:t>
            </a:r>
          </a:p>
          <a:p>
            <a:pPr marL="0" indent="0" algn="l">
              <a:buNone/>
            </a:pPr>
            <a:r>
              <a:rPr lang="en-US" dirty="0" smtClean="0"/>
              <a:t>4. Educates and trains the nurses; thereby enabling them to provide</a:t>
            </a:r>
          </a:p>
          <a:p>
            <a:pPr marL="0" indent="0" algn="l">
              <a:buNone/>
            </a:pPr>
            <a:r>
              <a:rPr lang="en-US" dirty="0" smtClean="0"/>
              <a:t>quality care </a:t>
            </a:r>
            <a:r>
              <a:rPr lang="en-US" dirty="0" smtClean="0"/>
              <a:t>to individuals of all ages, with an aim to promote health and </a:t>
            </a:r>
          </a:p>
          <a:p>
            <a:pPr marL="0" indent="0" algn="l">
              <a:buNone/>
            </a:pPr>
            <a:r>
              <a:rPr lang="en-US" dirty="0" smtClean="0"/>
              <a:t>prevent illness; to restore health and alleviate suffering.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24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Objectives of Nursing Services in Hospital</a:t>
            </a:r>
            <a:r>
              <a:rPr lang="en-US" sz="2800" dirty="0" smtClean="0">
                <a:latin typeface="+mn-lt"/>
              </a:rPr>
              <a:t/>
            </a:r>
            <a:br>
              <a:rPr lang="en-US" sz="2800" dirty="0" smtClean="0">
                <a:latin typeface="+mn-lt"/>
              </a:rPr>
            </a:br>
            <a:endParaRPr lang="en-US" sz="2800" dirty="0">
              <a:latin typeface="+mn-lt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300766"/>
            <a:ext cx="10515600" cy="4876197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Nursing Services , help the managers to:</a:t>
            </a:r>
          </a:p>
          <a:p>
            <a:pPr marL="0" indent="0" algn="l">
              <a:buNone/>
            </a:pPr>
            <a:r>
              <a:rPr lang="en-US" dirty="0" smtClean="0"/>
              <a:t>1. Maximum comfort and happiness by way of pleasant </a:t>
            </a:r>
          </a:p>
          <a:p>
            <a:pPr marL="0" indent="0" algn="l">
              <a:buNone/>
            </a:pPr>
            <a:r>
              <a:rPr lang="en-US" dirty="0" smtClean="0"/>
              <a:t>surroundings.</a:t>
            </a:r>
          </a:p>
          <a:p>
            <a:pPr marL="0" indent="0" algn="l">
              <a:buNone/>
            </a:pPr>
            <a:r>
              <a:rPr lang="en-US" dirty="0" smtClean="0"/>
              <a:t>2. Qualitative/comprehensive care to the patient.</a:t>
            </a:r>
          </a:p>
          <a:p>
            <a:pPr marL="0" indent="0" algn="l">
              <a:buNone/>
            </a:pPr>
            <a:r>
              <a:rPr lang="en-US" dirty="0" smtClean="0"/>
              <a:t>3. Care based on the patient‘s needs.</a:t>
            </a:r>
          </a:p>
          <a:p>
            <a:pPr marL="0" indent="0" algn="l">
              <a:buNone/>
            </a:pPr>
            <a:r>
              <a:rPr lang="en-US" dirty="0" smtClean="0"/>
              <a:t>4. Accurate assessment of illness.</a:t>
            </a:r>
          </a:p>
          <a:p>
            <a:pPr marL="0" indent="0" algn="l">
              <a:buNone/>
            </a:pPr>
            <a:r>
              <a:rPr lang="en-US" dirty="0" smtClean="0"/>
              <a:t>5. Adequate material resources at all times.</a:t>
            </a:r>
          </a:p>
          <a:p>
            <a:pPr marL="0" indent="0" algn="l">
              <a:buNone/>
            </a:pPr>
            <a:r>
              <a:rPr lang="en-US" dirty="0" smtClean="0"/>
              <a:t>6. Health education to the patient and attendants.</a:t>
            </a:r>
          </a:p>
        </p:txBody>
      </p:sp>
    </p:spTree>
    <p:extLst>
      <p:ext uri="{BB962C8B-B14F-4D97-AF65-F5344CB8AC3E}">
        <p14:creationId xmlns:p14="http://schemas.microsoft.com/office/powerpoint/2010/main" val="2528955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Clinical Supervision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Clinical supervision has been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defined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as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exchange between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practicing professional to enable the development of professional skills.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Clinical supervision is increasingly being carried out as an aspect of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personal and professional development in both primary and secondary care.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is an aspect of lifelong learning with potential benefits for both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supervisor and supervisee.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l">
              <a:buNone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324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Evaluation of Nursing Services</a:t>
            </a:r>
          </a:p>
          <a:p>
            <a:pPr marL="0" indent="0" algn="l">
              <a:buNone/>
            </a:pPr>
            <a:r>
              <a:rPr lang="en-US" b="1" dirty="0" smtClean="0"/>
              <a:t>Service Evaluation </a:t>
            </a:r>
            <a:r>
              <a:rPr lang="en-US" dirty="0" smtClean="0"/>
              <a:t>is the process of judging the value or worth of an </a:t>
            </a:r>
          </a:p>
          <a:p>
            <a:pPr marL="0" indent="0" algn="l">
              <a:buNone/>
            </a:pPr>
            <a:r>
              <a:rPr lang="en-US" dirty="0" smtClean="0"/>
              <a:t>organizational achievements or characteristics. Service Evaluation is a </a:t>
            </a:r>
          </a:p>
          <a:p>
            <a:pPr marL="0" indent="0" algn="l">
              <a:buNone/>
            </a:pPr>
            <a:r>
              <a:rPr lang="en-US" dirty="0" smtClean="0"/>
              <a:t>decision making process that leads to suggestions for actions to improve participants‘ effectiveness and program efficiency.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54101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1071</Words>
  <Application>Microsoft Office PowerPoint</Application>
  <PresentationFormat>شاشة عريضة</PresentationFormat>
  <Paragraphs>116</Paragraphs>
  <Slides>17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نسق Office</vt:lpstr>
      <vt:lpstr>University of Basrah  College of Nursing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Purposes of Nursing Services in Hospital </vt:lpstr>
      <vt:lpstr>Objectives of Nursing Services in Hospital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REFERENCES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Maher</cp:lastModifiedBy>
  <cp:revision>14</cp:revision>
  <dcterms:created xsi:type="dcterms:W3CDTF">2023-08-28T19:13:43Z</dcterms:created>
  <dcterms:modified xsi:type="dcterms:W3CDTF">2023-11-15T07:58:48Z</dcterms:modified>
</cp:coreProperties>
</file>